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  <p:sldMasterId id="2147483732" r:id="rId4"/>
  </p:sldMasterIdLst>
  <p:notesMasterIdLst>
    <p:notesMasterId r:id="rId41"/>
  </p:notesMasterIdLst>
  <p:sldIdLst>
    <p:sldId id="281" r:id="rId5"/>
    <p:sldId id="368" r:id="rId6"/>
    <p:sldId id="318" r:id="rId7"/>
    <p:sldId id="348" r:id="rId8"/>
    <p:sldId id="335" r:id="rId9"/>
    <p:sldId id="324" r:id="rId10"/>
    <p:sldId id="342" r:id="rId11"/>
    <p:sldId id="344" r:id="rId12"/>
    <p:sldId id="337" r:id="rId13"/>
    <p:sldId id="375" r:id="rId14"/>
    <p:sldId id="339" r:id="rId15"/>
    <p:sldId id="372" r:id="rId16"/>
    <p:sldId id="374" r:id="rId17"/>
    <p:sldId id="373" r:id="rId18"/>
    <p:sldId id="395" r:id="rId19"/>
    <p:sldId id="384" r:id="rId20"/>
    <p:sldId id="349" r:id="rId21"/>
    <p:sldId id="394" r:id="rId22"/>
    <p:sldId id="377" r:id="rId23"/>
    <p:sldId id="396" r:id="rId24"/>
    <p:sldId id="397" r:id="rId25"/>
    <p:sldId id="398" r:id="rId26"/>
    <p:sldId id="391" r:id="rId27"/>
    <p:sldId id="388" r:id="rId28"/>
    <p:sldId id="389" r:id="rId29"/>
    <p:sldId id="392" r:id="rId30"/>
    <p:sldId id="370" r:id="rId31"/>
    <p:sldId id="393" r:id="rId32"/>
    <p:sldId id="369" r:id="rId33"/>
    <p:sldId id="399" r:id="rId34"/>
    <p:sldId id="400" r:id="rId35"/>
    <p:sldId id="371" r:id="rId36"/>
    <p:sldId id="401" r:id="rId37"/>
    <p:sldId id="390" r:id="rId38"/>
    <p:sldId id="365" r:id="rId39"/>
    <p:sldId id="402" r:id="rId40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pe Goya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B7"/>
    <a:srgbClr val="EF4144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4660"/>
  </p:normalViewPr>
  <p:slideViewPr>
    <p:cSldViewPr>
      <p:cViewPr>
        <p:scale>
          <a:sx n="70" d="100"/>
          <a:sy n="70" d="100"/>
        </p:scale>
        <p:origin x="-444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5"/>
  <c:chart>
    <c:autoTitleDeleted val="1"/>
    <c:plotArea>
      <c:layout>
        <c:manualLayout>
          <c:layoutTarget val="inner"/>
          <c:xMode val="edge"/>
          <c:yMode val="edge"/>
          <c:x val="0.11582208233605117"/>
          <c:y val="8.514006306178222E-2"/>
          <c:w val="0.81733649964818722"/>
          <c:h val="0.79199716407428"/>
        </c:manualLayout>
      </c:layout>
      <c:barChart>
        <c:barDir val="col"/>
        <c:grouping val="clustered"/>
        <c:ser>
          <c:idx val="1"/>
          <c:order val="0"/>
          <c:tx>
            <c:strRef>
              <c:f>[Libro1]Hoja1!$F$5</c:f>
              <c:strCache>
                <c:ptCount val="1"/>
                <c:pt idx="0">
                  <c:v>Proveedores</c:v>
                </c:pt>
              </c:strCache>
            </c:strRef>
          </c:tx>
          <c:dLbls>
            <c:txPr>
              <a:bodyPr/>
              <a:lstStyle/>
              <a:p>
                <a:pPr>
                  <a:defRPr lang="es-CL"/>
                </a:pPr>
                <a:endParaRPr lang="es-ES"/>
              </a:p>
            </c:txPr>
            <c:dLblPos val="ctr"/>
            <c:showVal val="1"/>
          </c:dLbls>
          <c:cat>
            <c:numRef>
              <c:f>[Libro1]Hoja1!$D$6:$D$8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[Libro1]Hoja1!$F$6:$F$8</c:f>
              <c:numCache>
                <c:formatCode>0%</c:formatCode>
                <c:ptCount val="3"/>
                <c:pt idx="0">
                  <c:v>0.22000000000000006</c:v>
                </c:pt>
                <c:pt idx="1">
                  <c:v>0.37000000000000011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  <c:axId val="144190464"/>
        <c:axId val="147751680"/>
      </c:barChart>
      <c:catAx>
        <c:axId val="14419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CL" sz="1400"/>
            </a:pPr>
            <a:endParaRPr lang="es-ES"/>
          </a:p>
        </c:txPr>
        <c:crossAx val="147751680"/>
        <c:crosses val="autoZero"/>
        <c:auto val="1"/>
        <c:lblAlgn val="ctr"/>
        <c:lblOffset val="100"/>
      </c:catAx>
      <c:valAx>
        <c:axId val="147751680"/>
        <c:scaling>
          <c:orientation val="minMax"/>
          <c:max val="0.6000000000000003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s-CL" sz="1600"/>
            </a:pPr>
            <a:endParaRPr lang="es-ES"/>
          </a:p>
        </c:txPr>
        <c:crossAx val="144190464"/>
        <c:crosses val="autoZero"/>
        <c:crossBetween val="between"/>
      </c:valAx>
      <c:spPr>
        <a:noFill/>
      </c:spPr>
    </c:plotArea>
    <c:plotVisOnly val="1"/>
    <c:dispBlanksAs val="gap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DF44D-4AAA-4D4A-BA68-44D1762B27B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0939-EAD1-4FCD-9F00-A9C90854067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41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7E7CB-A049-4F0E-B011-58C3E080506A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0939-EAD1-4FCD-9F00-A9C908540673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48437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0939-EAD1-4FCD-9F00-A9C908540673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3724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D0494-6F0C-40F5-B61C-962782E8657F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2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Como consecuencia de lo anterior, nos</a:t>
            </a:r>
            <a:r>
              <a:rPr lang="es-CL" baseline="0" dirty="0" smtClean="0"/>
              <a:t> propusimos incrementar los proveedores transando en un 10%. Cerramos el año 2009 con 90.000 empresas transando en este mercado, en su gran mayoría micro y pequeñas. Hoy día ya tenemos cerca de 95.000 proveedores distintos que cotizan,  ofertan, adjudican o reciben órdenes de compra a través de la plataforma de licitaciones de ChileCompra  www.mercadopublico.cl.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9752-ED13-4C41-8D84-4FD97643B341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9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A0939-EAD1-4FCD-9F00-A9C908540673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626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4067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09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1678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40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69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15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96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04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489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702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692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52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60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482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50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371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77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85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6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98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29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73896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75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168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47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961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712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481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26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75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9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24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33078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642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02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6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7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45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1318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8963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60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195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8097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/>
              <a:pPr/>
              <a:t>28-06-2011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6930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28-06-2011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6/68/Motherboard_bus.jpg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Aki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9" y="8061"/>
            <a:ext cx="2160239" cy="5143500"/>
          </a:xfrm>
          <a:prstGeom prst="rect">
            <a:avLst/>
          </a:prstGeom>
          <a:ln>
            <a:noFill/>
          </a:ln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3059832" y="1211659"/>
            <a:ext cx="5400600" cy="1368152"/>
          </a:xfrm>
        </p:spPr>
        <p:txBody>
          <a:bodyPr>
            <a:noAutofit/>
          </a:bodyPr>
          <a:lstStyle/>
          <a:p>
            <a:pPr algn="r"/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para la gestión de proveedores</a:t>
            </a:r>
            <a:endParaRPr lang="es-C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6923" y="3363838"/>
            <a:ext cx="3922784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0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323528" y="411510"/>
            <a:ext cx="59046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 smtClean="0"/>
              <a:t>Costo de Transacción: </a:t>
            </a:r>
            <a:r>
              <a:rPr lang="es-MX" sz="3200" dirty="0" smtClean="0"/>
              <a:t>Burocracia</a:t>
            </a:r>
            <a:endParaRPr lang="es-ES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528" y="1275606"/>
            <a:ext cx="8568952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L"/>
            </a:defPPr>
            <a:lvl1pPr>
              <a:spcBef>
                <a:spcPts val="600"/>
              </a:spcBef>
              <a:spcAft>
                <a:spcPts val="600"/>
              </a:spcAft>
              <a:buNone/>
              <a:defRPr sz="2400">
                <a:solidFill>
                  <a:srgbClr val="006CB7"/>
                </a:solidFill>
                <a:latin typeface="Trebuchet MS" pitchFamily="34" charset="0"/>
                <a:cs typeface="Arial" charset="0"/>
              </a:defRPr>
            </a:lvl1pPr>
          </a:lstStyle>
          <a:p>
            <a:r>
              <a:rPr lang="es-CL" sz="1600" dirty="0"/>
              <a:t>Las razones para fuga de proveedores </a:t>
            </a:r>
            <a:r>
              <a:rPr lang="es-CL" sz="1600" dirty="0" smtClean="0"/>
              <a:t>son (Encuesta DCCP 2011):</a:t>
            </a:r>
            <a:endParaRPr lang="es-C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/>
              <a:t>Ofertó en licitaciones que no fueron adjudicadas de manera transparente (21%)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/>
              <a:t>Otros proveedores ofertaron con precios demasiado bajos (19%)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Cantidad excesiva de documentos y requisitos (11</a:t>
            </a:r>
            <a:r>
              <a:rPr lang="es-CL" dirty="0" smtClean="0"/>
              <a:t>%)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0" y="37958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2400" dirty="0" smtClean="0">
                <a:solidFill>
                  <a:srgbClr val="006CB7"/>
                </a:solidFill>
              </a:rPr>
              <a:t>Además, la opción más escogida fue: Cantidad </a:t>
            </a:r>
            <a:r>
              <a:rPr lang="es-CL" sz="2400" dirty="0">
                <a:solidFill>
                  <a:srgbClr val="006CB7"/>
                </a:solidFill>
              </a:rPr>
              <a:t>excesiva de documentos y requisitos (58,2%)</a:t>
            </a:r>
          </a:p>
        </p:txBody>
      </p:sp>
    </p:spTree>
    <p:extLst>
      <p:ext uri="{BB962C8B-B14F-4D97-AF65-F5344CB8AC3E}">
        <p14:creationId xmlns:p14="http://schemas.microsoft.com/office/powerpoint/2010/main" xmlns="" val="7210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462346" y="2787774"/>
            <a:ext cx="410445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 smtClean="0"/>
              <a:t>Impacto de la percepción de irregularidad en los procesos licitatorios</a:t>
            </a:r>
            <a:endParaRPr lang="es-ES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48" r="76464"/>
          <a:stretch/>
        </p:blipFill>
        <p:spPr bwMode="auto">
          <a:xfrm>
            <a:off x="5148064" y="450060"/>
            <a:ext cx="2703091" cy="424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6200000">
            <a:off x="7432923" y="3712676"/>
            <a:ext cx="1622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Front </a:t>
            </a:r>
            <a:r>
              <a:rPr lang="es-CL" sz="1600" dirty="0" err="1"/>
              <a:t>D</a:t>
            </a:r>
            <a:r>
              <a:rPr lang="es-CL" sz="1600" dirty="0" err="1" smtClean="0"/>
              <a:t>esk</a:t>
            </a:r>
            <a:r>
              <a:rPr lang="es-CL" sz="1600" dirty="0" smtClean="0"/>
              <a:t> 2011</a:t>
            </a:r>
            <a:endParaRPr lang="es-CL" sz="1600" dirty="0"/>
          </a:p>
        </p:txBody>
      </p:sp>
      <p:sp>
        <p:nvSpPr>
          <p:cNvPr id="5" name="4 Rectángulo"/>
          <p:cNvSpPr/>
          <p:nvPr/>
        </p:nvSpPr>
        <p:spPr>
          <a:xfrm>
            <a:off x="462346" y="450060"/>
            <a:ext cx="2957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Percepción de transparencia</a:t>
            </a:r>
          </a:p>
        </p:txBody>
      </p:sp>
    </p:spTree>
    <p:extLst>
      <p:ext uri="{BB962C8B-B14F-4D97-AF65-F5344CB8AC3E}">
        <p14:creationId xmlns:p14="http://schemas.microsoft.com/office/powerpoint/2010/main" xmlns="" val="234999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24905" y="1663809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rgbClr val="006CB7"/>
                </a:solidFill>
              </a:rPr>
              <a:t>El modelo anterior es muy importante para entender las fugas, pero a través de las percepciones, también influye en la captación de nuevas empresas.</a:t>
            </a:r>
            <a:endParaRPr lang="es-CL" sz="2800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995686"/>
            <a:ext cx="7632848" cy="1296144"/>
          </a:xfrm>
        </p:spPr>
        <p:txBody>
          <a:bodyPr>
            <a:noAutofit/>
          </a:bodyPr>
          <a:lstStyle/>
          <a:p>
            <a:pPr algn="l"/>
            <a:r>
              <a:rPr lang="es-CL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acción</a:t>
            </a:r>
            <a:br>
              <a:rPr lang="es-CL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Meta: Cerrar el año con 107.000 proveedores (delta 10%)</a:t>
            </a:r>
            <a:endParaRPr lang="es-CL" sz="18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1563638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006CB7"/>
                </a:solidFill>
              </a:rPr>
              <a:t>Se basa en abrirnos más, reducir los costos de transacción y gestionar las percepciones. </a:t>
            </a:r>
            <a:endParaRPr lang="es-CL" sz="3200" dirty="0">
              <a:solidFill>
                <a:srgbClr val="006CB7"/>
              </a:solidFill>
            </a:endParaRPr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38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95686"/>
            <a:ext cx="4896544" cy="1440160"/>
          </a:xfrm>
        </p:spPr>
        <p:txBody>
          <a:bodyPr>
            <a:noAutofit/>
          </a:bodyPr>
          <a:lstStyle/>
          <a:p>
            <a:pPr algn="l"/>
            <a:r>
              <a:rPr lang="es-CL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acciones</a:t>
            </a:r>
            <a:r>
              <a:rPr lang="es-CL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Costo </a:t>
            </a:r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transacción</a:t>
            </a:r>
            <a:endParaRPr lang="es-CL" sz="16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30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ile:Motherboard bu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65"/>
          <a:stretch/>
        </p:blipFill>
        <p:spPr bwMode="auto">
          <a:xfrm>
            <a:off x="0" y="-13393"/>
            <a:ext cx="9144000" cy="51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-6752" y="206769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chemeClr val="bg1"/>
                </a:solidFill>
              </a:rPr>
              <a:t>Queremos que sea la </a:t>
            </a:r>
            <a:r>
              <a:rPr lang="es-CL" sz="6000" dirty="0" smtClean="0">
                <a:solidFill>
                  <a:schemeClr val="bg1"/>
                </a:solidFill>
              </a:rPr>
              <a:t>puerta de acceso</a:t>
            </a:r>
            <a:r>
              <a:rPr lang="es-CL" sz="3600" dirty="0" smtClean="0">
                <a:solidFill>
                  <a:schemeClr val="bg1"/>
                </a:solidFill>
              </a:rPr>
              <a:t> a las compras públicas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195486"/>
            <a:ext cx="4713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ChileProveedores</a:t>
            </a:r>
            <a:endParaRPr lang="es-CL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1640753" y="470701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http://commons.wikimedia.org/wiki/File:Motherboard_bus.jpg?uselang=es</a:t>
            </a:r>
          </a:p>
        </p:txBody>
      </p:sp>
    </p:spTree>
    <p:extLst>
      <p:ext uri="{BB962C8B-B14F-4D97-AF65-F5344CB8AC3E}">
        <p14:creationId xmlns:p14="http://schemas.microsoft.com/office/powerpoint/2010/main" xmlns="" val="14587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2" t="30848" r="41315" b="15921"/>
          <a:stretch/>
        </p:blipFill>
        <p:spPr bwMode="auto">
          <a:xfrm>
            <a:off x="0" y="612837"/>
            <a:ext cx="6336704" cy="44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obs.com.au/PublishingImages/Fast%20logo%20color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745"/>
            <a:ext cx="4081636" cy="18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03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95686"/>
            <a:ext cx="4176464" cy="1440160"/>
          </a:xfrm>
        </p:spPr>
        <p:txBody>
          <a:bodyPr>
            <a:noAutofit/>
          </a:bodyPr>
          <a:lstStyle/>
          <a:p>
            <a:pPr algn="l"/>
            <a:r>
              <a:rPr lang="es-CL" sz="2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acciones</a:t>
            </a:r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Apertura</a:t>
            </a:r>
            <a:endParaRPr lang="es-CL" sz="16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3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" t="6806" r="22985" b="19582"/>
          <a:stretch/>
        </p:blipFill>
        <p:spPr bwMode="auto">
          <a:xfrm>
            <a:off x="0" y="13869"/>
            <a:ext cx="9144000" cy="50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1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 rot="16200000">
            <a:off x="-1551086" y="2266950"/>
            <a:ext cx="4214812" cy="609600"/>
          </a:xfrm>
        </p:spPr>
        <p:txBody>
          <a:bodyPr>
            <a:noAutofit/>
          </a:bodyPr>
          <a:lstStyle/>
          <a:p>
            <a:pPr eaLnBrk="1" hangingPunct="1"/>
            <a:r>
              <a:rPr lang="es-MX" sz="24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www.mercadopublico.cl</a:t>
            </a:r>
            <a:endParaRPr lang="es-ES" sz="2400" dirty="0" smtClean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5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8962" y="843558"/>
            <a:ext cx="55721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76256" y="843558"/>
            <a:ext cx="1817948" cy="369332"/>
          </a:xfrm>
          <a:prstGeom prst="rect">
            <a:avLst/>
          </a:prstGeom>
          <a:solidFill>
            <a:srgbClr val="006C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USD 6.500 MM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76256" y="1365290"/>
            <a:ext cx="1817948" cy="369332"/>
          </a:xfrm>
          <a:prstGeom prst="rect">
            <a:avLst/>
          </a:prstGeom>
          <a:solidFill>
            <a:srgbClr val="006C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1.800.000 OC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48960" y="1914386"/>
            <a:ext cx="1817948" cy="369332"/>
          </a:xfrm>
          <a:prstGeom prst="rect">
            <a:avLst/>
          </a:prstGeom>
          <a:solidFill>
            <a:srgbClr val="006C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400.000 LC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48960" y="2490450"/>
            <a:ext cx="1817948" cy="369332"/>
          </a:xfrm>
          <a:prstGeom prst="rect">
            <a:avLst/>
          </a:prstGeom>
          <a:solidFill>
            <a:srgbClr val="006C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845 agencias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48960" y="3042413"/>
            <a:ext cx="1845244" cy="646331"/>
          </a:xfrm>
          <a:prstGeom prst="rect">
            <a:avLst/>
          </a:prstGeom>
          <a:solidFill>
            <a:srgbClr val="006C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13.000 compradores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48960" y="3867894"/>
            <a:ext cx="1817948" cy="78319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Ahorros por USD 230 MM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83042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Cifras año 2010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xmlns="" val="394396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ipeGoya\AppData\Local\Microsoft\Windows\Temporary Internet Files\Content.Outlook\SNGNJTL1\PastedGraphic-3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5" t="25107" r="1374" b="4765"/>
          <a:stretch/>
        </p:blipFill>
        <p:spPr bwMode="auto">
          <a:xfrm>
            <a:off x="-30940" y="0"/>
            <a:ext cx="91749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9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0" t="10746" r="14142" b="18687"/>
          <a:stretch/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18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2" t="15403" r="7008" b="901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164288" y="2139702"/>
            <a:ext cx="187220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2411760" y="267494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21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29"/>
          <a:stretch/>
        </p:blipFill>
        <p:spPr>
          <a:xfrm>
            <a:off x="3059832" y="0"/>
            <a:ext cx="6080917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6962" y="321982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2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/>
              <a:t>Publicidad en medios impresos</a:t>
            </a:r>
          </a:p>
        </p:txBody>
      </p:sp>
    </p:spTree>
    <p:extLst>
      <p:ext uri="{BB962C8B-B14F-4D97-AF65-F5344CB8AC3E}">
        <p14:creationId xmlns:p14="http://schemas.microsoft.com/office/powerpoint/2010/main" xmlns="" val="15143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95686"/>
            <a:ext cx="4176464" cy="1440160"/>
          </a:xfrm>
        </p:spPr>
        <p:txBody>
          <a:bodyPr>
            <a:noAutofit/>
          </a:bodyPr>
          <a:lstStyle/>
          <a:p>
            <a:pPr algn="l"/>
            <a:r>
              <a:rPr lang="es-CL" sz="2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 acciones</a:t>
            </a:r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Transparencia</a:t>
            </a:r>
            <a:endParaRPr lang="es-CL" sz="16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03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Aki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t="11905" r="2534" b="1309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18" y="411510"/>
            <a:ext cx="4012815" cy="867288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8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s-CL" dirty="0">
                <a:solidFill>
                  <a:schemeClr val="bg1"/>
                </a:solidFill>
              </a:rPr>
              <a:t>Monitoreo activo del comprador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16016" y="4669854"/>
            <a:ext cx="4320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http://commons.wikimedia.org/wiki/File:Akis.jpg</a:t>
            </a:r>
          </a:p>
        </p:txBody>
      </p:sp>
    </p:spTree>
    <p:extLst>
      <p:ext uri="{BB962C8B-B14F-4D97-AF65-F5344CB8AC3E}">
        <p14:creationId xmlns:p14="http://schemas.microsoft.com/office/powerpoint/2010/main" xmlns="" val="152954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strored.org/astrofotos/d/4220-1/ch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90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652120" y="307580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chemeClr val="bg1"/>
                </a:solidFill>
              </a:rPr>
              <a:t>90% de las ofertas técnicas disponibles</a:t>
            </a:r>
            <a:endParaRPr lang="es-C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99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995686"/>
            <a:ext cx="5112568" cy="1080120"/>
          </a:xfrm>
        </p:spPr>
        <p:txBody>
          <a:bodyPr>
            <a:noAutofit/>
          </a:bodyPr>
          <a:lstStyle/>
          <a:p>
            <a:pPr algn="l"/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endParaRPr lang="es-CL" sz="24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86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7375629"/>
              </p:ext>
            </p:extLst>
          </p:nvPr>
        </p:nvGraphicFramePr>
        <p:xfrm>
          <a:off x="0" y="843558"/>
          <a:ext cx="8640960" cy="420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 bwMode="auto">
          <a:xfrm>
            <a:off x="395536" y="123478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 smtClean="0"/>
              <a:t>Satisfacción neta </a:t>
            </a:r>
            <a:r>
              <a:rPr lang="es-MX" dirty="0"/>
              <a:t>de </a:t>
            </a:r>
            <a:r>
              <a:rPr lang="es-MX" dirty="0" smtClean="0"/>
              <a:t>Proveedores</a:t>
            </a:r>
            <a:endParaRPr lang="es-ES" dirty="0"/>
          </a:p>
        </p:txBody>
      </p:sp>
      <p:pic>
        <p:nvPicPr>
          <p:cNvPr id="4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1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72996" y="0"/>
            <a:ext cx="4297230" cy="5143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8707328" y="155375"/>
            <a:ext cx="462909" cy="138873"/>
          </a:xfrm>
          <a:prstGeom prst="rect">
            <a:avLst/>
          </a:prstGeom>
          <a:solidFill>
            <a:srgbClr val="E3F5F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7619" tIns="18809" rIns="37619" bIns="18809" numCol="1" rtlCol="0" anchor="t" anchorCtr="0" compatLnSpc="1">
            <a:prstTxWarp prst="textNoShape">
              <a:avLst/>
            </a:prstTxWarp>
          </a:bodyPr>
          <a:lstStyle/>
          <a:p>
            <a:pPr algn="ctr" defTabSz="376187"/>
            <a:endParaRPr lang="es-CL" sz="1300">
              <a:solidFill>
                <a:prstClr val="black"/>
              </a:solidFill>
              <a:latin typeface="Gill Sans" charset="0"/>
              <a:cs typeface="Arial" charset="0"/>
              <a:sym typeface="Gill Sans" charset="0"/>
            </a:endParaRPr>
          </a:p>
        </p:txBody>
      </p:sp>
      <p:pic>
        <p:nvPicPr>
          <p:cNvPr id="9" name="4 Marcador de contenido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611560" y="183308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006CB7"/>
                </a:solidFill>
              </a:rPr>
              <a:t>Delta proveedores de </a:t>
            </a:r>
            <a:r>
              <a:rPr lang="es-CL" sz="6600" dirty="0" smtClean="0">
                <a:solidFill>
                  <a:srgbClr val="006CB7"/>
                </a:solidFill>
              </a:rPr>
              <a:t>25%</a:t>
            </a:r>
            <a:r>
              <a:rPr lang="es-CL" sz="2400" dirty="0" smtClean="0">
                <a:solidFill>
                  <a:srgbClr val="006CB7"/>
                </a:solidFill>
              </a:rPr>
              <a:t> en 24 meses</a:t>
            </a:r>
            <a:endParaRPr lang="es-CL" sz="2400" dirty="0">
              <a:solidFill>
                <a:srgbClr val="006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749" y="1131590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 smtClean="0">
                <a:solidFill>
                  <a:schemeClr val="bg1"/>
                </a:solidFill>
              </a:rPr>
              <a:t>Si embargo queremos seguir incrementando el ahorro. Esto requiere más proveedores.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307580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bg1"/>
                </a:solidFill>
              </a:rPr>
              <a:t>d</a:t>
            </a:r>
            <a:r>
              <a:rPr lang="es-CL" sz="4800" dirty="0" smtClean="0">
                <a:solidFill>
                  <a:schemeClr val="bg1"/>
                </a:solidFill>
              </a:rPr>
              <a:t>el </a:t>
            </a:r>
            <a:r>
              <a:rPr lang="es-CL" sz="6600" dirty="0" smtClean="0">
                <a:solidFill>
                  <a:schemeClr val="bg1"/>
                </a:solidFill>
              </a:rPr>
              <a:t>3% </a:t>
            </a:r>
            <a:r>
              <a:rPr lang="es-CL" sz="4800" dirty="0" smtClean="0">
                <a:solidFill>
                  <a:schemeClr val="bg1"/>
                </a:solidFill>
              </a:rPr>
              <a:t>al </a:t>
            </a:r>
            <a:r>
              <a:rPr lang="es-CL" sz="6600" dirty="0" smtClean="0">
                <a:solidFill>
                  <a:schemeClr val="bg1"/>
                </a:solidFill>
              </a:rPr>
              <a:t>4%</a:t>
            </a:r>
            <a:endParaRPr lang="es-C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79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927"/>
            <a:ext cx="7776864" cy="462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4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24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199568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dirty="0" smtClean="0">
                <a:solidFill>
                  <a:srgbClr val="006CB7"/>
                </a:solidFill>
              </a:rPr>
              <a:t>73,4%</a:t>
            </a:r>
            <a:r>
              <a:rPr lang="es-CL" sz="4800" dirty="0" smtClean="0">
                <a:solidFill>
                  <a:srgbClr val="006CB7"/>
                </a:solidFill>
              </a:rPr>
              <a:t> </a:t>
            </a:r>
          </a:p>
          <a:p>
            <a:pPr algn="ctr"/>
            <a:r>
              <a:rPr lang="es-CL" sz="2400" dirty="0" smtClean="0">
                <a:solidFill>
                  <a:srgbClr val="006CB7"/>
                </a:solidFill>
              </a:rPr>
              <a:t>Exitosas (mayo 2011)</a:t>
            </a:r>
            <a:endParaRPr lang="es-CL" sz="2400" dirty="0">
              <a:solidFill>
                <a:srgbClr val="006CB7"/>
              </a:solidFill>
            </a:endParaRPr>
          </a:p>
        </p:txBody>
      </p:sp>
      <p:pic>
        <p:nvPicPr>
          <p:cNvPr id="3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" y="-1"/>
            <a:ext cx="8814487" cy="52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783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51520" y="195488"/>
            <a:ext cx="2880320" cy="461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buNone/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MX" dirty="0"/>
              <a:t>Ahorro 2010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706384"/>
            <a:ext cx="2231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 232 millones </a:t>
            </a:r>
            <a:r>
              <a:rPr lang="es-CL" sz="1600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durante todo 2010</a:t>
            </a:r>
            <a:endParaRPr lang="es-CL" sz="1600" dirty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4" y="869606"/>
            <a:ext cx="6199187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71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995686"/>
            <a:ext cx="5112568" cy="1080120"/>
          </a:xfrm>
        </p:spPr>
        <p:txBody>
          <a:bodyPr>
            <a:noAutofit/>
          </a:bodyPr>
          <a:lstStyle/>
          <a:p>
            <a:pPr algn="l"/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responsabilidad de los compradores</a:t>
            </a:r>
            <a:endParaRPr lang="es-CL" sz="24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57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yberfactors.com/wp-content/gallery/carousel-insurance/thumbs/thumbs_action-re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267493"/>
            <a:ext cx="7339539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sz="3600" dirty="0" smtClean="0">
                <a:solidFill>
                  <a:schemeClr val="accent1"/>
                </a:solidFill>
              </a:rPr>
              <a:t>Sistema de gestión de competencias</a:t>
            </a:r>
            <a:endParaRPr lang="es-C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7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9" y="8061"/>
            <a:ext cx="2160239" cy="5143500"/>
          </a:xfrm>
          <a:prstGeom prst="rect">
            <a:avLst/>
          </a:prstGeom>
          <a:ln>
            <a:noFill/>
          </a:ln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3059832" y="1211659"/>
            <a:ext cx="5400600" cy="1368152"/>
          </a:xfrm>
        </p:spPr>
        <p:txBody>
          <a:bodyPr>
            <a:noAutofit/>
          </a:bodyPr>
          <a:lstStyle/>
          <a:p>
            <a:pPr algn="r"/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para la gestión de proveedores</a:t>
            </a:r>
            <a:endParaRPr lang="es-CL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6923" y="3363838"/>
            <a:ext cx="3922784" cy="11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28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85" y="156405"/>
            <a:ext cx="8469163" cy="47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29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7" name="6 CuadroTexto"/>
          <p:cNvSpPr txBox="1"/>
          <p:nvPr/>
        </p:nvSpPr>
        <p:spPr>
          <a:xfrm>
            <a:off x="374350" y="987574"/>
            <a:ext cx="849694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spcBef>
                <a:spcPct val="0"/>
              </a:spcBef>
              <a:buNone/>
              <a:defRPr sz="2400">
                <a:solidFill>
                  <a:srgbClr val="0070C0"/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dirty="0">
                <a:solidFill>
                  <a:srgbClr val="006CB7"/>
                </a:solidFill>
              </a:rPr>
              <a:t>Nuestra economía puede aportar hasta unos </a:t>
            </a:r>
            <a:r>
              <a:rPr lang="es-CL" sz="4400" dirty="0" smtClean="0">
                <a:solidFill>
                  <a:srgbClr val="006CB7"/>
                </a:solidFill>
              </a:rPr>
              <a:t>240.000 </a:t>
            </a:r>
            <a:r>
              <a:rPr lang="es-CL" dirty="0">
                <a:solidFill>
                  <a:srgbClr val="006CB7"/>
                </a:solidFill>
              </a:rPr>
              <a:t>proveedores para el sistema de compras públicas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1800" dirty="0"/>
              <a:t>El </a:t>
            </a:r>
            <a:r>
              <a:rPr lang="es-CL" sz="1800" dirty="0">
                <a:solidFill>
                  <a:srgbClr val="006CB7"/>
                </a:solidFill>
              </a:rPr>
              <a:t>Optimo económico entre 4 y 6 ofertas por </a:t>
            </a:r>
            <a:r>
              <a:rPr lang="es-CL" sz="1800" dirty="0" smtClean="0">
                <a:solidFill>
                  <a:srgbClr val="006CB7"/>
                </a:solidFill>
              </a:rPr>
              <a:t>LC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CL" sz="1800" dirty="0" smtClean="0"/>
              <a:t>Tenemos 6,2 proveedores por LC</a:t>
            </a:r>
            <a:r>
              <a:rPr lang="es-CL" sz="1800" dirty="0">
                <a:solidFill>
                  <a:srgbClr val="006CB7"/>
                </a:solidFill>
              </a:rPr>
              <a:t>: Recambio para aumento de eficiencia y calidad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CL" sz="3500" dirty="0" smtClean="0"/>
              <a:t>El </a:t>
            </a:r>
            <a:r>
              <a:rPr lang="es-CL" sz="3500" dirty="0"/>
              <a:t>30% </a:t>
            </a:r>
            <a:r>
              <a:rPr lang="es-CL" sz="3500" dirty="0" smtClean="0"/>
              <a:t>se </a:t>
            </a:r>
            <a:r>
              <a:rPr lang="es-CL" sz="3500" dirty="0"/>
              <a:t>adjudica con menos de </a:t>
            </a:r>
            <a:r>
              <a:rPr lang="es-CL" sz="3500" dirty="0" smtClean="0"/>
              <a:t>3: para eliminar esta brecha necesitamos al menos llegar 170.000 (y en los rubros correctos)</a:t>
            </a:r>
          </a:p>
        </p:txBody>
      </p:sp>
    </p:spTree>
    <p:extLst>
      <p:ext uri="{BB962C8B-B14F-4D97-AF65-F5344CB8AC3E}">
        <p14:creationId xmlns:p14="http://schemas.microsoft.com/office/powerpoint/2010/main" xmlns="" val="32471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067694"/>
            <a:ext cx="5112568" cy="936104"/>
          </a:xfrm>
        </p:spPr>
        <p:txBody>
          <a:bodyPr>
            <a:noAutofit/>
          </a:bodyPr>
          <a:lstStyle/>
          <a:p>
            <a:pPr algn="l"/>
            <a:r>
              <a:rPr lang="es-CL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Modelo de gestión de proveedores</a:t>
            </a:r>
            <a:endParaRPr lang="es-CL" sz="24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sp>
        <p:nvSpPr>
          <p:cNvPr id="4" name="3 CuadroTexto"/>
          <p:cNvSpPr txBox="1"/>
          <p:nvPr/>
        </p:nvSpPr>
        <p:spPr>
          <a:xfrm>
            <a:off x="25567" y="4894008"/>
            <a:ext cx="45624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 de Chile | Ministerio de Hacienda | Dirección ChileCompra</a:t>
            </a:r>
            <a:endParaRPr lang="es-CL" sz="9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08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7" y="195486"/>
            <a:ext cx="8279237" cy="451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444208" y="3003798"/>
            <a:ext cx="2483768" cy="107721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Minimizar y reemplazar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03648" y="1419622"/>
            <a:ext cx="2160240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</a:rPr>
              <a:t>Apertura</a:t>
            </a:r>
            <a:endParaRPr lang="es-C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2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672045" y="850067"/>
            <a:ext cx="5364451" cy="3701612"/>
            <a:chOff x="591619" y="843558"/>
            <a:chExt cx="5364451" cy="37016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10" r="8639" b="11610"/>
            <a:stretch/>
          </p:blipFill>
          <p:spPr bwMode="auto">
            <a:xfrm>
              <a:off x="611560" y="843558"/>
              <a:ext cx="5344510" cy="3701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4868536" y="2509698"/>
              <a:ext cx="49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/>
                <a:t>+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139952" y="3959571"/>
              <a:ext cx="49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/>
                <a:t>+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691680" y="3960395"/>
              <a:ext cx="49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/>
                <a:t>+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91619" y="2509697"/>
              <a:ext cx="49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/>
                <a:t>+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866451" y="1389442"/>
              <a:ext cx="544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 smtClean="0"/>
                <a:t>-</a:t>
              </a:r>
              <a:endParaRPr lang="es-CL" sz="32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991143" y="1418797"/>
              <a:ext cx="495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/>
                <a:t>+</a:t>
              </a:r>
            </a:p>
          </p:txBody>
        </p:sp>
      </p:grpSp>
      <p:pic>
        <p:nvPicPr>
          <p:cNvPr id="14" name="4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99105" y="168618"/>
            <a:ext cx="716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006CB7"/>
                </a:solidFill>
              </a:rPr>
              <a:t>Minimizar fugas: El equilibrio necesario</a:t>
            </a:r>
            <a:endParaRPr lang="es-CL" sz="3200" dirty="0">
              <a:solidFill>
                <a:srgbClr val="006CB7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19820" y="1987855"/>
            <a:ext cx="1347837" cy="506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6120316" y="1987854"/>
            <a:ext cx="2916180" cy="506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9" name="18 Grupo"/>
          <p:cNvGrpSpPr/>
          <p:nvPr/>
        </p:nvGrpSpPr>
        <p:grpSpPr>
          <a:xfrm>
            <a:off x="5267657" y="3943854"/>
            <a:ext cx="1752615" cy="1083974"/>
            <a:chOff x="5267657" y="3836133"/>
            <a:chExt cx="1752615" cy="1083974"/>
          </a:xfrm>
        </p:grpSpPr>
        <p:sp>
          <p:nvSpPr>
            <p:cNvPr id="18" name="17 Rectángulo"/>
            <p:cNvSpPr/>
            <p:nvPr/>
          </p:nvSpPr>
          <p:spPr>
            <a:xfrm>
              <a:off x="5267657" y="3836133"/>
              <a:ext cx="1752615" cy="5061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616260" y="4335332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 smtClean="0">
                  <a:solidFill>
                    <a:srgbClr val="FF0000"/>
                  </a:solidFill>
                </a:rPr>
                <a:t>$$$</a:t>
              </a:r>
              <a:endParaRPr lang="es-CL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5" name="1024 Grupo"/>
          <p:cNvGrpSpPr/>
          <p:nvPr/>
        </p:nvGrpSpPr>
        <p:grpSpPr>
          <a:xfrm>
            <a:off x="251520" y="1563638"/>
            <a:ext cx="3132493" cy="1569660"/>
            <a:chOff x="251520" y="1563638"/>
            <a:chExt cx="3132493" cy="1569660"/>
          </a:xfrm>
        </p:grpSpPr>
        <p:sp>
          <p:nvSpPr>
            <p:cNvPr id="20" name="19 CuadroTexto"/>
            <p:cNvSpPr txBox="1"/>
            <p:nvPr/>
          </p:nvSpPr>
          <p:spPr>
            <a:xfrm>
              <a:off x="251520" y="1563638"/>
              <a:ext cx="21104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 smtClean="0">
                  <a:solidFill>
                    <a:srgbClr val="006CB7"/>
                  </a:solidFill>
                </a:rPr>
                <a:t>Gestión de esta variable</a:t>
              </a:r>
              <a:endParaRPr lang="es-CL" sz="3200" dirty="0">
                <a:solidFill>
                  <a:srgbClr val="006CB7"/>
                </a:solidFill>
              </a:endParaRPr>
            </a:p>
          </p:txBody>
        </p:sp>
        <p:cxnSp>
          <p:nvCxnSpPr>
            <p:cNvPr id="22" name="21 Conector recto de flecha"/>
            <p:cNvCxnSpPr>
              <a:stCxn id="20" idx="3"/>
            </p:cNvCxnSpPr>
            <p:nvPr/>
          </p:nvCxnSpPr>
          <p:spPr>
            <a:xfrm>
              <a:off x="2361973" y="2348468"/>
              <a:ext cx="1022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6453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47864" y="1491630"/>
            <a:ext cx="548729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67636" y="204576"/>
            <a:ext cx="8160705" cy="759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>
              <a:spcBef>
                <a:spcPct val="0"/>
              </a:spcBef>
              <a:defRPr sz="240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Satisfacción </a:t>
            </a:r>
            <a:r>
              <a:rPr lang="es-CL" dirty="0"/>
              <a:t>de proveedores tiene dos </a:t>
            </a:r>
            <a:r>
              <a:rPr lang="es-CL" dirty="0" smtClean="0"/>
              <a:t>componentes elementales</a:t>
            </a:r>
            <a:endParaRPr lang="es-CL" dirty="0"/>
          </a:p>
        </p:txBody>
      </p:sp>
      <p:pic>
        <p:nvPicPr>
          <p:cNvPr id="16" name="4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44408" y="0"/>
            <a:ext cx="899592" cy="5143500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167636" y="1347614"/>
            <a:ext cx="8265919" cy="2808312"/>
            <a:chOff x="167636" y="1347614"/>
            <a:chExt cx="8265919" cy="2808312"/>
          </a:xfrm>
        </p:grpSpPr>
        <p:cxnSp>
          <p:nvCxnSpPr>
            <p:cNvPr id="10" name="9 Conector recto"/>
            <p:cNvCxnSpPr/>
            <p:nvPr/>
          </p:nvCxnSpPr>
          <p:spPr bwMode="auto">
            <a:xfrm flipH="1">
              <a:off x="3419872" y="2571750"/>
              <a:ext cx="496855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11 Abrir llave"/>
            <p:cNvSpPr/>
            <p:nvPr/>
          </p:nvSpPr>
          <p:spPr bwMode="auto">
            <a:xfrm>
              <a:off x="2699792" y="2571750"/>
              <a:ext cx="432048" cy="158417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7636" y="2845029"/>
              <a:ext cx="2460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s-CL" sz="2000" dirty="0" smtClean="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Percepción de transparencia</a:t>
              </a:r>
            </a:p>
          </p:txBody>
        </p:sp>
        <p:sp>
          <p:nvSpPr>
            <p:cNvPr id="20" name="19 Abrir llave"/>
            <p:cNvSpPr/>
            <p:nvPr/>
          </p:nvSpPr>
          <p:spPr bwMode="auto">
            <a:xfrm>
              <a:off x="2699792" y="1347614"/>
              <a:ext cx="432048" cy="108012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9512" y="1491630"/>
              <a:ext cx="2520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s-CL" sz="2000" dirty="0" smtClean="0">
                  <a:solidFill>
                    <a:srgbClr val="006CB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Costos de transacción</a:t>
              </a:r>
              <a:endParaRPr lang="es-CL" sz="2000" dirty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4" name="13 Conector recto"/>
            <p:cNvCxnSpPr/>
            <p:nvPr/>
          </p:nvCxnSpPr>
          <p:spPr bwMode="auto">
            <a:xfrm flipH="1">
              <a:off x="3465003" y="3435846"/>
              <a:ext cx="4968552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14 Conector recto de flecha"/>
            <p:cNvCxnSpPr/>
            <p:nvPr/>
          </p:nvCxnSpPr>
          <p:spPr bwMode="auto">
            <a:xfrm flipV="1">
              <a:off x="3275856" y="3135620"/>
              <a:ext cx="0" cy="51625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rgbClr val="FF0000"/>
              </a:solidFill>
              <a:prstDash val="dash"/>
              <a:round/>
              <a:headEnd type="arrow"/>
              <a:tailEnd type="arrow"/>
            </a:ln>
            <a:effectLst/>
          </p:spPr>
        </p:cxnSp>
        <p:cxnSp>
          <p:nvCxnSpPr>
            <p:cNvPr id="24" name="23 Conector recto de flecha"/>
            <p:cNvCxnSpPr/>
            <p:nvPr/>
          </p:nvCxnSpPr>
          <p:spPr bwMode="auto">
            <a:xfrm flipV="1">
              <a:off x="3275856" y="2199516"/>
              <a:ext cx="0" cy="6602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11" name="10 Grupo"/>
          <p:cNvGrpSpPr/>
          <p:nvPr/>
        </p:nvGrpSpPr>
        <p:grpSpPr>
          <a:xfrm>
            <a:off x="191949" y="3540510"/>
            <a:ext cx="3083907" cy="1384995"/>
            <a:chOff x="13275" y="4233008"/>
            <a:chExt cx="3083907" cy="1384995"/>
          </a:xfrm>
        </p:grpSpPr>
        <p:sp>
          <p:nvSpPr>
            <p:cNvPr id="7" name="6 CuadroTexto"/>
            <p:cNvSpPr txBox="1"/>
            <p:nvPr/>
          </p:nvSpPr>
          <p:spPr>
            <a:xfrm>
              <a:off x="13275" y="4233008"/>
              <a:ext cx="2326477" cy="138499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s-CL" sz="2800" dirty="0" err="1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Win</a:t>
              </a:r>
              <a:r>
                <a:rPr lang="es-CL" sz="2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s-CL" sz="2800" dirty="0" err="1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rate</a:t>
              </a:r>
              <a:r>
                <a:rPr lang="es-CL" sz="2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: </a:t>
              </a:r>
              <a:r>
                <a:rPr lang="es-CL" sz="28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Proxy de </a:t>
              </a:r>
              <a:r>
                <a:rPr lang="es-CL" sz="2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frustración</a:t>
              </a:r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2233086" y="4925505"/>
              <a:ext cx="864096" cy="2109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0521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517</Words>
  <Application>Microsoft Office PowerPoint</Application>
  <PresentationFormat>Presentación en pantalla (16:9)</PresentationFormat>
  <Paragraphs>78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Tema de Office</vt:lpstr>
      <vt:lpstr>2_Tema de Office</vt:lpstr>
      <vt:lpstr>8_Tema de Office</vt:lpstr>
      <vt:lpstr>1_Tema de Office</vt:lpstr>
      <vt:lpstr>Modelo para la gestión de proveedores</vt:lpstr>
      <vt:lpstr>www.mercadopublico.cl</vt:lpstr>
      <vt:lpstr>Diapositiva 3</vt:lpstr>
      <vt:lpstr>Diapositiva 4</vt:lpstr>
      <vt:lpstr>Diapositiva 5</vt:lpstr>
      <vt:lpstr>Modelo de gestión de proveedores</vt:lpstr>
      <vt:lpstr>Diapositiva 7</vt:lpstr>
      <vt:lpstr>Diapositiva 8</vt:lpstr>
      <vt:lpstr>Diapositiva 9</vt:lpstr>
      <vt:lpstr>Diapositiva 10</vt:lpstr>
      <vt:lpstr>Diapositiva 11</vt:lpstr>
      <vt:lpstr>Diapositiva 12</vt:lpstr>
      <vt:lpstr>Plan de acción Meta: Cerrar el año con 107.000 proveedores (delta 10%)</vt:lpstr>
      <vt:lpstr>Diapositiva 14</vt:lpstr>
      <vt:lpstr>Algunas acciones Costo de transacción</vt:lpstr>
      <vt:lpstr>Diapositiva 16</vt:lpstr>
      <vt:lpstr>Diapositiva 17</vt:lpstr>
      <vt:lpstr>Algunas acciones Apertura</vt:lpstr>
      <vt:lpstr>Diapositiva 19</vt:lpstr>
      <vt:lpstr>Diapositiva 20</vt:lpstr>
      <vt:lpstr>Diapositiva 21</vt:lpstr>
      <vt:lpstr>Diapositiva 22</vt:lpstr>
      <vt:lpstr>Diapositiva 23</vt:lpstr>
      <vt:lpstr>Algunas acciones Transparencia</vt:lpstr>
      <vt:lpstr>Diapositiva 25</vt:lpstr>
      <vt:lpstr>Diapositiva 26</vt:lpstr>
      <vt:lpstr>Resultados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La responsabilidad de los compradores</vt:lpstr>
      <vt:lpstr>Diapositiva 35</vt:lpstr>
      <vt:lpstr>Modelo para la gestión de proveedores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en un máximo de dos líneas</dc:title>
  <dc:creator>Sumiko Muray</dc:creator>
  <cp:lastModifiedBy>PC2</cp:lastModifiedBy>
  <cp:revision>194</cp:revision>
  <dcterms:created xsi:type="dcterms:W3CDTF">2011-01-27T19:46:48Z</dcterms:created>
  <dcterms:modified xsi:type="dcterms:W3CDTF">2011-06-28T16:48:18Z</dcterms:modified>
</cp:coreProperties>
</file>